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9304F"/>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025" autoAdjust="0"/>
    <p:restoredTop sz="94660"/>
  </p:normalViewPr>
  <p:slideViewPr>
    <p:cSldViewPr snapToGrid="0">
      <p:cViewPr>
        <p:scale>
          <a:sx n="75" d="100"/>
          <a:sy n="75" d="100"/>
        </p:scale>
        <p:origin x="1508" y="-10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he-IL"/>
              <a:t>לחץ כדי לערוך סגנון כותרת של תבנית בסיס</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he-IL"/>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fld id="{CB774A03-E7B5-4805-9C65-E681D9D3654E}" type="datetimeFigureOut">
              <a:rPr lang="he-IL" smtClean="0"/>
              <a:t>כ"ו/אדר א/תשפ"ב</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1DBA3E7C-CDCE-4A06-8700-7EC796C333C7}" type="slidenum">
              <a:rPr lang="he-IL" smtClean="0"/>
              <a:t>‹#›</a:t>
            </a:fld>
            <a:endParaRPr lang="he-IL"/>
          </a:p>
        </p:txBody>
      </p:sp>
    </p:spTree>
    <p:extLst>
      <p:ext uri="{BB962C8B-B14F-4D97-AF65-F5344CB8AC3E}">
        <p14:creationId xmlns:p14="http://schemas.microsoft.com/office/powerpoint/2010/main" val="12787379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CB774A03-E7B5-4805-9C65-E681D9D3654E}" type="datetimeFigureOut">
              <a:rPr lang="he-IL" smtClean="0"/>
              <a:t>כ"ו/אדר א/תשפ"ב</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1DBA3E7C-CDCE-4A06-8700-7EC796C333C7}" type="slidenum">
              <a:rPr lang="he-IL" smtClean="0"/>
              <a:t>‹#›</a:t>
            </a:fld>
            <a:endParaRPr lang="he-IL"/>
          </a:p>
        </p:txBody>
      </p:sp>
    </p:spTree>
    <p:extLst>
      <p:ext uri="{BB962C8B-B14F-4D97-AF65-F5344CB8AC3E}">
        <p14:creationId xmlns:p14="http://schemas.microsoft.com/office/powerpoint/2010/main" val="40577651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CB774A03-E7B5-4805-9C65-E681D9D3654E}" type="datetimeFigureOut">
              <a:rPr lang="he-IL" smtClean="0"/>
              <a:t>כ"ו/אדר א/תשפ"ב</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1DBA3E7C-CDCE-4A06-8700-7EC796C333C7}" type="slidenum">
              <a:rPr lang="he-IL" smtClean="0"/>
              <a:t>‹#›</a:t>
            </a:fld>
            <a:endParaRPr lang="he-IL"/>
          </a:p>
        </p:txBody>
      </p:sp>
    </p:spTree>
    <p:extLst>
      <p:ext uri="{BB962C8B-B14F-4D97-AF65-F5344CB8AC3E}">
        <p14:creationId xmlns:p14="http://schemas.microsoft.com/office/powerpoint/2010/main" val="41101630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CB774A03-E7B5-4805-9C65-E681D9D3654E}" type="datetimeFigureOut">
              <a:rPr lang="he-IL" smtClean="0"/>
              <a:t>כ"ו/אדר א/תשפ"ב</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1DBA3E7C-CDCE-4A06-8700-7EC796C333C7}" type="slidenum">
              <a:rPr lang="he-IL" smtClean="0"/>
              <a:t>‹#›</a:t>
            </a:fld>
            <a:endParaRPr lang="he-IL"/>
          </a:p>
        </p:txBody>
      </p:sp>
    </p:spTree>
    <p:extLst>
      <p:ext uri="{BB962C8B-B14F-4D97-AF65-F5344CB8AC3E}">
        <p14:creationId xmlns:p14="http://schemas.microsoft.com/office/powerpoint/2010/main" val="3404105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he-IL"/>
              <a:t>לחץ כדי לערוך סגנונות טקסט של תבנית בסיס</a:t>
            </a:r>
          </a:p>
        </p:txBody>
      </p:sp>
      <p:sp>
        <p:nvSpPr>
          <p:cNvPr id="4" name="Date Placeholder 3"/>
          <p:cNvSpPr>
            <a:spLocks noGrp="1"/>
          </p:cNvSpPr>
          <p:nvPr>
            <p:ph type="dt" sz="half" idx="10"/>
          </p:nvPr>
        </p:nvSpPr>
        <p:spPr/>
        <p:txBody>
          <a:bodyPr/>
          <a:lstStyle/>
          <a:p>
            <a:fld id="{CB774A03-E7B5-4805-9C65-E681D9D3654E}" type="datetimeFigureOut">
              <a:rPr lang="he-IL" smtClean="0"/>
              <a:t>כ"ו/אדר א/תשפ"ב</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1DBA3E7C-CDCE-4A06-8700-7EC796C333C7}" type="slidenum">
              <a:rPr lang="he-IL" smtClean="0"/>
              <a:t>‹#›</a:t>
            </a:fld>
            <a:endParaRPr lang="he-IL"/>
          </a:p>
        </p:txBody>
      </p:sp>
    </p:spTree>
    <p:extLst>
      <p:ext uri="{BB962C8B-B14F-4D97-AF65-F5344CB8AC3E}">
        <p14:creationId xmlns:p14="http://schemas.microsoft.com/office/powerpoint/2010/main" val="3425556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5" name="Date Placeholder 4"/>
          <p:cNvSpPr>
            <a:spLocks noGrp="1"/>
          </p:cNvSpPr>
          <p:nvPr>
            <p:ph type="dt" sz="half" idx="10"/>
          </p:nvPr>
        </p:nvSpPr>
        <p:spPr/>
        <p:txBody>
          <a:bodyPr/>
          <a:lstStyle/>
          <a:p>
            <a:fld id="{CB774A03-E7B5-4805-9C65-E681D9D3654E}" type="datetimeFigureOut">
              <a:rPr lang="he-IL" smtClean="0"/>
              <a:t>כ"ו/אדר א/תשפ"ב</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1DBA3E7C-CDCE-4A06-8700-7EC796C333C7}" type="slidenum">
              <a:rPr lang="he-IL" smtClean="0"/>
              <a:t>‹#›</a:t>
            </a:fld>
            <a:endParaRPr lang="he-IL"/>
          </a:p>
        </p:txBody>
      </p:sp>
    </p:spTree>
    <p:extLst>
      <p:ext uri="{BB962C8B-B14F-4D97-AF65-F5344CB8AC3E}">
        <p14:creationId xmlns:p14="http://schemas.microsoft.com/office/powerpoint/2010/main" val="3609262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he-IL"/>
              <a:t>לחץ כדי לערוך סגנונות טקסט של תבנית בסיס</a:t>
            </a:r>
          </a:p>
        </p:txBody>
      </p:sp>
      <p:sp>
        <p:nvSpPr>
          <p:cNvPr id="4" name="Content Placeholder 3"/>
          <p:cNvSpPr>
            <a:spLocks noGrp="1"/>
          </p:cNvSpPr>
          <p:nvPr>
            <p:ph sz="half" idx="2"/>
          </p:nvPr>
        </p:nvSpPr>
        <p:spPr>
          <a:xfrm>
            <a:off x="472381" y="3618442"/>
            <a:ext cx="2901255" cy="5322183"/>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he-IL"/>
              <a:t>לחץ כדי לערוך סגנונות טקסט של תבנית בסיס</a:t>
            </a:r>
          </a:p>
        </p:txBody>
      </p:sp>
      <p:sp>
        <p:nvSpPr>
          <p:cNvPr id="6" name="Content Placeholder 5"/>
          <p:cNvSpPr>
            <a:spLocks noGrp="1"/>
          </p:cNvSpPr>
          <p:nvPr>
            <p:ph sz="quarter" idx="4"/>
          </p:nvPr>
        </p:nvSpPr>
        <p:spPr>
          <a:xfrm>
            <a:off x="3471863" y="3618442"/>
            <a:ext cx="2915543" cy="5322183"/>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7" name="Date Placeholder 6"/>
          <p:cNvSpPr>
            <a:spLocks noGrp="1"/>
          </p:cNvSpPr>
          <p:nvPr>
            <p:ph type="dt" sz="half" idx="10"/>
          </p:nvPr>
        </p:nvSpPr>
        <p:spPr/>
        <p:txBody>
          <a:bodyPr/>
          <a:lstStyle/>
          <a:p>
            <a:fld id="{CB774A03-E7B5-4805-9C65-E681D9D3654E}" type="datetimeFigureOut">
              <a:rPr lang="he-IL" smtClean="0"/>
              <a:t>כ"ו/אדר א/תשפ"ב</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1DBA3E7C-CDCE-4A06-8700-7EC796C333C7}" type="slidenum">
              <a:rPr lang="he-IL" smtClean="0"/>
              <a:t>‹#›</a:t>
            </a:fld>
            <a:endParaRPr lang="he-IL"/>
          </a:p>
        </p:txBody>
      </p:sp>
    </p:spTree>
    <p:extLst>
      <p:ext uri="{BB962C8B-B14F-4D97-AF65-F5344CB8AC3E}">
        <p14:creationId xmlns:p14="http://schemas.microsoft.com/office/powerpoint/2010/main" val="1291871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CB774A03-E7B5-4805-9C65-E681D9D3654E}" type="datetimeFigureOut">
              <a:rPr lang="he-IL" smtClean="0"/>
              <a:t>כ"ו/אדר א/תשפ"ב</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1DBA3E7C-CDCE-4A06-8700-7EC796C333C7}" type="slidenum">
              <a:rPr lang="he-IL" smtClean="0"/>
              <a:t>‹#›</a:t>
            </a:fld>
            <a:endParaRPr lang="he-IL"/>
          </a:p>
        </p:txBody>
      </p:sp>
    </p:spTree>
    <p:extLst>
      <p:ext uri="{BB962C8B-B14F-4D97-AF65-F5344CB8AC3E}">
        <p14:creationId xmlns:p14="http://schemas.microsoft.com/office/powerpoint/2010/main" val="631316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774A03-E7B5-4805-9C65-E681D9D3654E}" type="datetimeFigureOut">
              <a:rPr lang="he-IL" smtClean="0"/>
              <a:t>כ"ו/אדר א/תשפ"ב</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1DBA3E7C-CDCE-4A06-8700-7EC796C333C7}" type="slidenum">
              <a:rPr lang="he-IL" smtClean="0"/>
              <a:t>‹#›</a:t>
            </a:fld>
            <a:endParaRPr lang="he-IL"/>
          </a:p>
        </p:txBody>
      </p:sp>
    </p:spTree>
    <p:extLst>
      <p:ext uri="{BB962C8B-B14F-4D97-AF65-F5344CB8AC3E}">
        <p14:creationId xmlns:p14="http://schemas.microsoft.com/office/powerpoint/2010/main" val="236244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he-IL"/>
              <a:t>לחץ כדי לערוך סגנון כותרת של תבנית בסיס</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he-IL"/>
              <a:t>לחץ כדי לערוך סגנונות טקסט של תבנית בסיס</a:t>
            </a:r>
          </a:p>
        </p:txBody>
      </p:sp>
      <p:sp>
        <p:nvSpPr>
          <p:cNvPr id="5" name="Date Placeholder 4"/>
          <p:cNvSpPr>
            <a:spLocks noGrp="1"/>
          </p:cNvSpPr>
          <p:nvPr>
            <p:ph type="dt" sz="half" idx="10"/>
          </p:nvPr>
        </p:nvSpPr>
        <p:spPr/>
        <p:txBody>
          <a:bodyPr/>
          <a:lstStyle/>
          <a:p>
            <a:fld id="{CB774A03-E7B5-4805-9C65-E681D9D3654E}" type="datetimeFigureOut">
              <a:rPr lang="he-IL" smtClean="0"/>
              <a:t>כ"ו/אדר א/תשפ"ב</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1DBA3E7C-CDCE-4A06-8700-7EC796C333C7}" type="slidenum">
              <a:rPr lang="he-IL" smtClean="0"/>
              <a:t>‹#›</a:t>
            </a:fld>
            <a:endParaRPr lang="he-IL"/>
          </a:p>
        </p:txBody>
      </p:sp>
    </p:spTree>
    <p:extLst>
      <p:ext uri="{BB962C8B-B14F-4D97-AF65-F5344CB8AC3E}">
        <p14:creationId xmlns:p14="http://schemas.microsoft.com/office/powerpoint/2010/main" val="3397253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he-IL"/>
              <a:t>לחץ כדי לערוך סגנון כותרת של תבנית בסיס</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he-IL"/>
              <a:t>לחץ על הסמל כדי להוסיף תמונה</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he-IL"/>
              <a:t>לחץ כדי לערוך סגנונות טקסט של תבנית בסיס</a:t>
            </a:r>
          </a:p>
        </p:txBody>
      </p:sp>
      <p:sp>
        <p:nvSpPr>
          <p:cNvPr id="5" name="Date Placeholder 4"/>
          <p:cNvSpPr>
            <a:spLocks noGrp="1"/>
          </p:cNvSpPr>
          <p:nvPr>
            <p:ph type="dt" sz="half" idx="10"/>
          </p:nvPr>
        </p:nvSpPr>
        <p:spPr/>
        <p:txBody>
          <a:bodyPr/>
          <a:lstStyle/>
          <a:p>
            <a:fld id="{CB774A03-E7B5-4805-9C65-E681D9D3654E}" type="datetimeFigureOut">
              <a:rPr lang="he-IL" smtClean="0"/>
              <a:t>כ"ו/אדר א/תשפ"ב</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1DBA3E7C-CDCE-4A06-8700-7EC796C333C7}" type="slidenum">
              <a:rPr lang="he-IL" smtClean="0"/>
              <a:t>‹#›</a:t>
            </a:fld>
            <a:endParaRPr lang="he-IL"/>
          </a:p>
        </p:txBody>
      </p:sp>
    </p:spTree>
    <p:extLst>
      <p:ext uri="{BB962C8B-B14F-4D97-AF65-F5344CB8AC3E}">
        <p14:creationId xmlns:p14="http://schemas.microsoft.com/office/powerpoint/2010/main" val="24248075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CB774A03-E7B5-4805-9C65-E681D9D3654E}" type="datetimeFigureOut">
              <a:rPr lang="he-IL" smtClean="0"/>
              <a:t>כ"ו/אדר א/תשפ"ב</a:t>
            </a:fld>
            <a:endParaRPr lang="he-IL"/>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he-IL"/>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1DBA3E7C-CDCE-4A06-8700-7EC796C333C7}" type="slidenum">
              <a:rPr lang="he-IL" smtClean="0"/>
              <a:t>‹#›</a:t>
            </a:fld>
            <a:endParaRPr lang="he-IL"/>
          </a:p>
        </p:txBody>
      </p:sp>
    </p:spTree>
    <p:extLst>
      <p:ext uri="{BB962C8B-B14F-4D97-AF65-F5344CB8AC3E}">
        <p14:creationId xmlns:p14="http://schemas.microsoft.com/office/powerpoint/2010/main" val="34056228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1"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r" defTabSz="685800" rtl="1"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r" defTabSz="685800" rtl="1"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r" defTabSz="685800" rtl="1"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r" defTabSz="685800" rtl="1" eaLnBrk="1" latinLnBrk="0" hangingPunct="1">
        <a:defRPr sz="1350" kern="1200">
          <a:solidFill>
            <a:schemeClr val="tx1"/>
          </a:solidFill>
          <a:latin typeface="+mn-lt"/>
          <a:ea typeface="+mn-ea"/>
          <a:cs typeface="+mn-cs"/>
        </a:defRPr>
      </a:lvl1pPr>
      <a:lvl2pPr marL="342900" algn="r" defTabSz="685800" rtl="1" eaLnBrk="1" latinLnBrk="0" hangingPunct="1">
        <a:defRPr sz="1350" kern="1200">
          <a:solidFill>
            <a:schemeClr val="tx1"/>
          </a:solidFill>
          <a:latin typeface="+mn-lt"/>
          <a:ea typeface="+mn-ea"/>
          <a:cs typeface="+mn-cs"/>
        </a:defRPr>
      </a:lvl2pPr>
      <a:lvl3pPr marL="685800" algn="r" defTabSz="685800" rtl="1" eaLnBrk="1" latinLnBrk="0" hangingPunct="1">
        <a:defRPr sz="1350" kern="1200">
          <a:solidFill>
            <a:schemeClr val="tx1"/>
          </a:solidFill>
          <a:latin typeface="+mn-lt"/>
          <a:ea typeface="+mn-ea"/>
          <a:cs typeface="+mn-cs"/>
        </a:defRPr>
      </a:lvl3pPr>
      <a:lvl4pPr marL="1028700" algn="r" defTabSz="685800" rtl="1" eaLnBrk="1" latinLnBrk="0" hangingPunct="1">
        <a:defRPr sz="1350" kern="1200">
          <a:solidFill>
            <a:schemeClr val="tx1"/>
          </a:solidFill>
          <a:latin typeface="+mn-lt"/>
          <a:ea typeface="+mn-ea"/>
          <a:cs typeface="+mn-cs"/>
        </a:defRPr>
      </a:lvl4pPr>
      <a:lvl5pPr marL="1371600" algn="r" defTabSz="685800" rtl="1" eaLnBrk="1" latinLnBrk="0" hangingPunct="1">
        <a:defRPr sz="1350" kern="1200">
          <a:solidFill>
            <a:schemeClr val="tx1"/>
          </a:solidFill>
          <a:latin typeface="+mn-lt"/>
          <a:ea typeface="+mn-ea"/>
          <a:cs typeface="+mn-cs"/>
        </a:defRPr>
      </a:lvl5pPr>
      <a:lvl6pPr marL="1714500" algn="r" defTabSz="685800" rtl="1" eaLnBrk="1" latinLnBrk="0" hangingPunct="1">
        <a:defRPr sz="1350" kern="1200">
          <a:solidFill>
            <a:schemeClr val="tx1"/>
          </a:solidFill>
          <a:latin typeface="+mn-lt"/>
          <a:ea typeface="+mn-ea"/>
          <a:cs typeface="+mn-cs"/>
        </a:defRPr>
      </a:lvl6pPr>
      <a:lvl7pPr marL="2057400" algn="r" defTabSz="685800" rtl="1" eaLnBrk="1" latinLnBrk="0" hangingPunct="1">
        <a:defRPr sz="1350" kern="1200">
          <a:solidFill>
            <a:schemeClr val="tx1"/>
          </a:solidFill>
          <a:latin typeface="+mn-lt"/>
          <a:ea typeface="+mn-ea"/>
          <a:cs typeface="+mn-cs"/>
        </a:defRPr>
      </a:lvl7pPr>
      <a:lvl8pPr marL="2400300" algn="r" defTabSz="685800" rtl="1" eaLnBrk="1" latinLnBrk="0" hangingPunct="1">
        <a:defRPr sz="1350" kern="1200">
          <a:solidFill>
            <a:schemeClr val="tx1"/>
          </a:solidFill>
          <a:latin typeface="+mn-lt"/>
          <a:ea typeface="+mn-ea"/>
          <a:cs typeface="+mn-cs"/>
        </a:defRPr>
      </a:lvl8pPr>
      <a:lvl9pPr marL="2743200" algn="r" defTabSz="685800" rtl="1"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תמונה 9">
            <a:extLst>
              <a:ext uri="{FF2B5EF4-FFF2-40B4-BE49-F238E27FC236}">
                <a16:creationId xmlns:a16="http://schemas.microsoft.com/office/drawing/2014/main" id="{52F2E55F-7F36-40DD-B032-2E2FE20AEAB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2624"/>
            <a:ext cx="6858000" cy="9700752"/>
          </a:xfrm>
          <a:prstGeom prst="rect">
            <a:avLst/>
          </a:prstGeom>
        </p:spPr>
      </p:pic>
      <p:sp>
        <p:nvSpPr>
          <p:cNvPr id="11" name="תיבת טקסט 10">
            <a:extLst>
              <a:ext uri="{FF2B5EF4-FFF2-40B4-BE49-F238E27FC236}">
                <a16:creationId xmlns:a16="http://schemas.microsoft.com/office/drawing/2014/main" id="{E5EE6B45-A4CE-474F-B68A-FA70D3EE88D2}"/>
              </a:ext>
            </a:extLst>
          </p:cNvPr>
          <p:cNvSpPr txBox="1"/>
          <p:nvPr/>
        </p:nvSpPr>
        <p:spPr>
          <a:xfrm>
            <a:off x="445447" y="1900550"/>
            <a:ext cx="3210093" cy="6894195"/>
          </a:xfrm>
          <a:prstGeom prst="rect">
            <a:avLst/>
          </a:prstGeom>
          <a:noFill/>
        </p:spPr>
        <p:txBody>
          <a:bodyPr wrap="square">
            <a:spAutoFit/>
          </a:bodyPr>
          <a:lstStyle/>
          <a:p>
            <a:r>
              <a:rPr lang="en-US" sz="1000" kern="1200" dirty="0">
                <a:solidFill>
                  <a:srgbClr val="09304F"/>
                </a:solidFill>
                <a:effectLst/>
                <a:latin typeface="Open Sans Hebrew Condensed Ligh" panose="00000406000000000000" pitchFamily="2" charset="-79"/>
                <a:ea typeface="+mj-ea"/>
                <a:cs typeface="Open Sans Hebrew Condensed Ligh" panose="00000406000000000000" pitchFamily="2" charset="-79"/>
              </a:rPr>
              <a:t>M. Firon &amp; Co. has developed a leading practice in conducting Merger and Acquisition Transactions (M&amp;A) and Investment Transactions involving Chinese entities, through its deep understanding and familiarity with every aspect of the Chinese market, including the important legal and personal relations. The firm has proven experience in handling the most complex challenges both in accompanying Chinese investment funds in Israeli developed and start-up companies – and accompanying Israeli entrepreneurial companies and Israeli technology export companies in transactions in China.</a:t>
            </a:r>
          </a:p>
          <a:p>
            <a:endParaRPr lang="en-US" sz="500" kern="1200" dirty="0">
              <a:solidFill>
                <a:srgbClr val="09304F"/>
              </a:solidFill>
              <a:effectLst/>
              <a:latin typeface="Open Sans Hebrew Condensed Ligh" panose="00000406000000000000" pitchFamily="2" charset="-79"/>
              <a:ea typeface="+mj-ea"/>
              <a:cs typeface="Open Sans Hebrew Condensed Ligh" panose="00000406000000000000" pitchFamily="2" charset="-79"/>
            </a:endParaRPr>
          </a:p>
          <a:p>
            <a:r>
              <a:rPr lang="en-US" sz="1000" kern="1200" dirty="0">
                <a:solidFill>
                  <a:srgbClr val="09304F"/>
                </a:solidFill>
                <a:effectLst/>
                <a:latin typeface="Open Sans Hebrew Condensed Ligh" panose="00000406000000000000" pitchFamily="2" charset="-79"/>
                <a:ea typeface="+mj-ea"/>
                <a:cs typeface="Open Sans Hebrew Condensed Ligh" panose="00000406000000000000" pitchFamily="2" charset="-79"/>
              </a:rPr>
              <a:t>The firm's lawyers have acquired over the years extensive practical experience in conducting M&amp;A Transactions and Investment Transactions with Chinese entities (Cross Border Transactions), including dealing with foreign regulations (with the assistance of Chinese professionals), and have developed good familiarity with the changes in legislation in light of recent market developments, as well as a deep understanding of the customary standard for transactions with Chinese entities. The firm's team has the ability to operate creatively and build comprehensive deal structures in order to overcome the challenges that derive from transactions with Chinese entities, in which the exception is more common than the standard. The firm's partners are also skilled in the unique regulatory fields, such as Israel's tech export restrictions and supervision, various tax restrictions, and considering international political, security, and competitive considerations.</a:t>
            </a:r>
          </a:p>
          <a:p>
            <a:endParaRPr lang="en-US" sz="500" kern="1200" dirty="0">
              <a:solidFill>
                <a:srgbClr val="09304F"/>
              </a:solidFill>
              <a:effectLst/>
              <a:latin typeface="Open Sans Hebrew Condensed Ligh" panose="00000406000000000000" pitchFamily="2" charset="-79"/>
              <a:ea typeface="+mj-ea"/>
              <a:cs typeface="Open Sans Hebrew Condensed Ligh" panose="00000406000000000000" pitchFamily="2" charset="-79"/>
            </a:endParaRPr>
          </a:p>
          <a:p>
            <a:r>
              <a:rPr lang="en-US" sz="1000" kern="1200" dirty="0">
                <a:solidFill>
                  <a:srgbClr val="09304F"/>
                </a:solidFill>
                <a:effectLst/>
                <a:latin typeface="Open Sans Hebrew Condensed Ligh" panose="00000406000000000000" pitchFamily="2" charset="-79"/>
                <a:ea typeface="+mj-ea"/>
                <a:cs typeface="Open Sans Hebrew Condensed Ligh" panose="00000406000000000000" pitchFamily="2" charset="-79"/>
              </a:rPr>
              <a:t>The firm's main activities in China are in the field of medical devices, digital medicine, agriculture, telecommunication, fintech, and other tech sectors. The firm provides its clients with a broad spectrum of complementary expertise for transactions in China, including introducing Israeli technology companies to potential Chinese investors, accompanying and promoting investments from Chinese and Asian investors in Israel, and work in full collaboration with the best local professionals in China, including legal advisors, accountants, tax consultants, and appraisers.</a:t>
            </a:r>
          </a:p>
          <a:p>
            <a:endParaRPr lang="en-US" sz="500" kern="1200" dirty="0">
              <a:solidFill>
                <a:srgbClr val="09304F"/>
              </a:solidFill>
              <a:effectLst/>
              <a:latin typeface="Open Sans Hebrew Condensed Ligh" panose="00000406000000000000" pitchFamily="2" charset="-79"/>
              <a:ea typeface="+mj-ea"/>
              <a:cs typeface="Open Sans Hebrew Condensed Ligh" panose="00000406000000000000" pitchFamily="2" charset="-79"/>
            </a:endParaRPr>
          </a:p>
          <a:p>
            <a:r>
              <a:rPr lang="en-US" sz="1000" kern="1200" dirty="0">
                <a:solidFill>
                  <a:srgbClr val="09304F"/>
                </a:solidFill>
                <a:effectLst/>
                <a:latin typeface="Open Sans Hebrew Condensed Ligh" panose="00000406000000000000" pitchFamily="2" charset="-79"/>
                <a:ea typeface="+mj-ea"/>
                <a:cs typeface="Open Sans Hebrew Condensed Ligh" panose="00000406000000000000" pitchFamily="2" charset="-79"/>
              </a:rPr>
              <a:t>Thus, for example, the firm represents Chinese investment funds, Chinese incubator companies, and Chinese entities, which yielded huge M&amp;A Transactions and Investment Transactions in several Israeli technology companies.</a:t>
            </a:r>
          </a:p>
          <a:p>
            <a:endParaRPr lang="en-US" sz="500" kern="1200" dirty="0">
              <a:solidFill>
                <a:srgbClr val="09304F"/>
              </a:solidFill>
              <a:effectLst/>
              <a:latin typeface="Open Sans Hebrew Condensed Ligh" panose="00000406000000000000" pitchFamily="2" charset="-79"/>
              <a:ea typeface="+mj-ea"/>
              <a:cs typeface="Open Sans Hebrew Condensed Ligh" panose="00000406000000000000" pitchFamily="2" charset="-79"/>
            </a:endParaRPr>
          </a:p>
          <a:p>
            <a:r>
              <a:rPr lang="en-US" sz="1000" kern="1200" dirty="0">
                <a:solidFill>
                  <a:srgbClr val="09304F"/>
                </a:solidFill>
                <a:effectLst/>
                <a:latin typeface="Open Sans Hebrew Condensed Ligh" panose="00000406000000000000" pitchFamily="2" charset="-79"/>
                <a:ea typeface="+mj-ea"/>
                <a:cs typeface="Open Sans Hebrew Condensed Ligh" panose="00000406000000000000" pitchFamily="2" charset="-79"/>
              </a:rPr>
              <a:t>The firm provides a broad range of legal services required for transactions with Chinese entities, with an emphasis on the uniqueness regarding both the business and cultural environment that are required for the success of the transaction, and has also consummated numerous transaction structured by establishing a joint venture in China, jointly owned by the Israeli technology company and the Chinese investor.</a:t>
            </a:r>
          </a:p>
        </p:txBody>
      </p:sp>
      <p:sp>
        <p:nvSpPr>
          <p:cNvPr id="12" name="תיבת טקסט 11">
            <a:extLst>
              <a:ext uri="{FF2B5EF4-FFF2-40B4-BE49-F238E27FC236}">
                <a16:creationId xmlns:a16="http://schemas.microsoft.com/office/drawing/2014/main" id="{D714615F-C998-4A48-B5BE-337B5F59B698}"/>
              </a:ext>
            </a:extLst>
          </p:cNvPr>
          <p:cNvSpPr txBox="1"/>
          <p:nvPr/>
        </p:nvSpPr>
        <p:spPr>
          <a:xfrm>
            <a:off x="762000" y="1362692"/>
            <a:ext cx="5334000" cy="400110"/>
          </a:xfrm>
          <a:prstGeom prst="rect">
            <a:avLst/>
          </a:prstGeom>
          <a:noFill/>
        </p:spPr>
        <p:txBody>
          <a:bodyPr wrap="square" rtlCol="1">
            <a:spAutoFit/>
          </a:bodyPr>
          <a:lstStyle/>
          <a:p>
            <a:pPr algn="ctr"/>
            <a:r>
              <a:rPr lang="en-US" sz="2000" dirty="0">
                <a:solidFill>
                  <a:srgbClr val="09304F"/>
                </a:solidFill>
                <a:latin typeface="Open Sans Hebrew Condensed Extr" panose="00000906000000000000" pitchFamily="2" charset="-79"/>
                <a:ea typeface="Open Sans" panose="020B0606030504020204" pitchFamily="34" charset="0"/>
                <a:cs typeface="Open Sans Hebrew Condensed Extr" panose="00000906000000000000" pitchFamily="2" charset="-79"/>
              </a:rPr>
              <a:t>CHINA DESK</a:t>
            </a:r>
            <a:endParaRPr lang="he-IL" sz="2000" dirty="0">
              <a:solidFill>
                <a:srgbClr val="09304F"/>
              </a:solidFill>
              <a:latin typeface="Open Sans Hebrew Condensed Extr" panose="00000906000000000000" pitchFamily="2" charset="-79"/>
              <a:ea typeface="Open Sans" panose="020B0606030504020204" pitchFamily="34" charset="0"/>
              <a:cs typeface="Open Sans Hebrew Condensed Extr" panose="00000906000000000000" pitchFamily="2" charset="-79"/>
            </a:endParaRPr>
          </a:p>
        </p:txBody>
      </p:sp>
      <p:sp>
        <p:nvSpPr>
          <p:cNvPr id="13" name="תיבת טקסט 12">
            <a:extLst>
              <a:ext uri="{FF2B5EF4-FFF2-40B4-BE49-F238E27FC236}">
                <a16:creationId xmlns:a16="http://schemas.microsoft.com/office/drawing/2014/main" id="{2EED609C-61E5-4C92-8AF2-074872FDA1E8}"/>
              </a:ext>
            </a:extLst>
          </p:cNvPr>
          <p:cNvSpPr txBox="1"/>
          <p:nvPr/>
        </p:nvSpPr>
        <p:spPr>
          <a:xfrm>
            <a:off x="3784375" y="2145923"/>
            <a:ext cx="2689512" cy="6094874"/>
          </a:xfrm>
          <a:prstGeom prst="rect">
            <a:avLst/>
          </a:prstGeom>
          <a:noFill/>
        </p:spPr>
        <p:txBody>
          <a:bodyPr wrap="square">
            <a:spAutoFit/>
          </a:bodyPr>
          <a:lstStyle/>
          <a:p>
            <a:pPr marL="342900" lvl="0" indent="-342900" algn="l" rtl="0">
              <a:lnSpc>
                <a:spcPct val="150000"/>
              </a:lnSpc>
              <a:spcAft>
                <a:spcPts val="0"/>
              </a:spcAft>
              <a:buClr>
                <a:srgbClr val="81CCFA"/>
              </a:buClr>
              <a:buFont typeface="Wingdings" panose="05000000000000000000" pitchFamily="2" charset="2"/>
              <a:buChar char=""/>
            </a:pPr>
            <a:endParaRPr lang="en-US" sz="900" dirty="0">
              <a:solidFill>
                <a:srgbClr val="FFFFFF"/>
              </a:solidFill>
              <a:latin typeface="Open Sans Hebrew Condensed Ligh" panose="00000406000000000000" pitchFamily="2" charset="-79"/>
              <a:ea typeface="+mj-ea"/>
              <a:cs typeface="Open Sans Hebrew Condensed Ligh" panose="00000406000000000000" pitchFamily="2" charset="-79"/>
            </a:endParaRPr>
          </a:p>
          <a:p>
            <a:pPr marL="342900" lvl="0" indent="-342900" algn="l" rtl="0">
              <a:lnSpc>
                <a:spcPct val="150000"/>
              </a:lnSpc>
              <a:spcAft>
                <a:spcPts val="0"/>
              </a:spcAft>
              <a:buClr>
                <a:srgbClr val="81CCFA"/>
              </a:buClr>
              <a:buFont typeface="Wingdings" panose="05000000000000000000" pitchFamily="2" charset="2"/>
              <a:buChar char=""/>
            </a:pPr>
            <a:endParaRPr lang="en-US" sz="900" dirty="0">
              <a:solidFill>
                <a:srgbClr val="FFFFFF"/>
              </a:solidFill>
              <a:latin typeface="Open Sans Hebrew Condensed Ligh" panose="00000406000000000000" pitchFamily="2" charset="-79"/>
              <a:ea typeface="+mj-ea"/>
              <a:cs typeface="Open Sans Hebrew Condensed Ligh" panose="00000406000000000000" pitchFamily="2" charset="-79"/>
            </a:endParaRPr>
          </a:p>
          <a:p>
            <a:pPr marL="342900" lvl="0" indent="-342900" algn="l" rtl="0">
              <a:lnSpc>
                <a:spcPct val="150000"/>
              </a:lnSpc>
              <a:spcAft>
                <a:spcPts val="0"/>
              </a:spcAft>
              <a:buClr>
                <a:srgbClr val="81CCFA"/>
              </a:buClr>
              <a:buFont typeface="Wingdings" panose="05000000000000000000" pitchFamily="2" charset="2"/>
              <a:buChar char=""/>
            </a:pPr>
            <a:endParaRPr lang="en-US" sz="900" dirty="0">
              <a:solidFill>
                <a:srgbClr val="FFFFFF"/>
              </a:solidFill>
              <a:latin typeface="Open Sans Hebrew Condensed Ligh" panose="00000406000000000000" pitchFamily="2" charset="-79"/>
              <a:ea typeface="+mj-ea"/>
              <a:cs typeface="Open Sans Hebrew Condensed Ligh" panose="00000406000000000000" pitchFamily="2" charset="-79"/>
            </a:endParaRPr>
          </a:p>
          <a:p>
            <a:pPr marL="342900" lvl="0" indent="-342900" algn="l" rtl="0">
              <a:lnSpc>
                <a:spcPct val="150000"/>
              </a:lnSpc>
              <a:spcAft>
                <a:spcPts val="0"/>
              </a:spcAft>
              <a:buClr>
                <a:srgbClr val="81CCFA"/>
              </a:buClr>
              <a:buFont typeface="Wingdings" panose="05000000000000000000" pitchFamily="2" charset="2"/>
              <a:buChar char=""/>
            </a:pPr>
            <a:r>
              <a:rPr lang="en-US" sz="900" dirty="0">
                <a:solidFill>
                  <a:srgbClr val="FFFFFF"/>
                </a:solidFill>
                <a:latin typeface="Open Sans Hebrew Condensed Ligh" panose="00000406000000000000" pitchFamily="2" charset="-79"/>
                <a:ea typeface="+mj-ea"/>
                <a:cs typeface="Open Sans Hebrew Condensed Ligh" panose="00000406000000000000" pitchFamily="2" charset="-79"/>
              </a:rPr>
              <a:t>Accompanying Chinese investors in negotiations, preparation of transaction documents, conducting legal due diligence, and obtaining regulatory approvals as part of M&amp;A Transactions and Investment Transactions in Israel;</a:t>
            </a:r>
          </a:p>
          <a:p>
            <a:pPr marL="342900" lvl="0" indent="-342900" algn="l" rtl="0">
              <a:lnSpc>
                <a:spcPct val="150000"/>
              </a:lnSpc>
              <a:spcAft>
                <a:spcPts val="0"/>
              </a:spcAft>
              <a:buClr>
                <a:srgbClr val="81CCFA"/>
              </a:buClr>
              <a:buFont typeface="Wingdings" panose="05000000000000000000" pitchFamily="2" charset="2"/>
              <a:buChar char=""/>
            </a:pPr>
            <a:r>
              <a:rPr lang="en-US" sz="900" dirty="0">
                <a:solidFill>
                  <a:srgbClr val="FFFFFF"/>
                </a:solidFill>
                <a:latin typeface="Open Sans Hebrew Condensed Ligh" panose="00000406000000000000" pitchFamily="2" charset="-79"/>
                <a:ea typeface="+mj-ea"/>
                <a:cs typeface="Open Sans Hebrew Condensed Ligh" panose="00000406000000000000" pitchFamily="2" charset="-79"/>
              </a:rPr>
              <a:t>Accompanying Israeli technology companies in negotiations, preparation of transaction documents, conducting legal due diligence, and obtaining regulatory approvals as part of M&amp;A Transactions and Investment Transactions in China;</a:t>
            </a:r>
          </a:p>
          <a:p>
            <a:pPr marL="342900" lvl="0" indent="-342900" algn="l" rtl="0">
              <a:lnSpc>
                <a:spcPct val="150000"/>
              </a:lnSpc>
              <a:spcAft>
                <a:spcPts val="0"/>
              </a:spcAft>
              <a:buClr>
                <a:srgbClr val="81CCFA"/>
              </a:buClr>
              <a:buFont typeface="Wingdings" panose="05000000000000000000" pitchFamily="2" charset="2"/>
              <a:buChar char=""/>
            </a:pPr>
            <a:r>
              <a:rPr lang="en-US" sz="900" dirty="0">
                <a:solidFill>
                  <a:srgbClr val="FFFFFF"/>
                </a:solidFill>
                <a:latin typeface="Open Sans Hebrew Condensed Ligh" panose="00000406000000000000" pitchFamily="2" charset="-79"/>
                <a:ea typeface="+mj-ea"/>
                <a:cs typeface="Open Sans Hebrew Condensed Ligh" panose="00000406000000000000" pitchFamily="2" charset="-79"/>
              </a:rPr>
              <a:t>Establishment of joint ventures in China jointly owned by Chinese entities and Israeli technology companies;</a:t>
            </a:r>
          </a:p>
          <a:p>
            <a:pPr marL="342900" lvl="0" indent="-342900" algn="l" rtl="0">
              <a:lnSpc>
                <a:spcPct val="150000"/>
              </a:lnSpc>
              <a:spcAft>
                <a:spcPts val="0"/>
              </a:spcAft>
              <a:buClr>
                <a:srgbClr val="81CCFA"/>
              </a:buClr>
              <a:buFont typeface="Wingdings" panose="05000000000000000000" pitchFamily="2" charset="2"/>
              <a:buChar char=""/>
            </a:pPr>
            <a:r>
              <a:rPr lang="en-US" sz="900" dirty="0">
                <a:solidFill>
                  <a:srgbClr val="FFFFFF"/>
                </a:solidFill>
                <a:latin typeface="Open Sans Hebrew Condensed Ligh" panose="00000406000000000000" pitchFamily="2" charset="-79"/>
                <a:ea typeface="+mj-ea"/>
                <a:cs typeface="Open Sans Hebrew Condensed Ligh" panose="00000406000000000000" pitchFamily="2" charset="-79"/>
              </a:rPr>
              <a:t>Preparing transaction documents in connection with the establishment of joint ventures in China, including shareholders agreements, complex license agreements, services agreements, etc.;</a:t>
            </a:r>
          </a:p>
          <a:p>
            <a:pPr marL="342900" lvl="0" indent="-342900" algn="l" rtl="0">
              <a:lnSpc>
                <a:spcPct val="150000"/>
              </a:lnSpc>
              <a:spcAft>
                <a:spcPts val="0"/>
              </a:spcAft>
              <a:buClr>
                <a:srgbClr val="81CCFA"/>
              </a:buClr>
              <a:buFont typeface="Wingdings" panose="05000000000000000000" pitchFamily="2" charset="2"/>
              <a:buChar char=""/>
            </a:pPr>
            <a:r>
              <a:rPr lang="en-US" sz="900" dirty="0">
                <a:solidFill>
                  <a:srgbClr val="FFFFFF"/>
                </a:solidFill>
                <a:latin typeface="Open Sans Hebrew Condensed Ligh" panose="00000406000000000000" pitchFamily="2" charset="-79"/>
                <a:ea typeface="+mj-ea"/>
                <a:cs typeface="Open Sans Hebrew Condensed Ligh" panose="00000406000000000000" pitchFamily="2" charset="-79"/>
              </a:rPr>
              <a:t>Assistance with applying for grants from the Government in China;</a:t>
            </a:r>
          </a:p>
          <a:p>
            <a:pPr marL="342900" lvl="0" indent="-342900" algn="l" rtl="0">
              <a:lnSpc>
                <a:spcPct val="150000"/>
              </a:lnSpc>
              <a:spcAft>
                <a:spcPts val="0"/>
              </a:spcAft>
              <a:buClr>
                <a:srgbClr val="81CCFA"/>
              </a:buClr>
              <a:buFont typeface="Wingdings" panose="05000000000000000000" pitchFamily="2" charset="2"/>
              <a:buChar char=""/>
            </a:pPr>
            <a:r>
              <a:rPr lang="en-US" sz="900" dirty="0">
                <a:solidFill>
                  <a:srgbClr val="FFFFFF"/>
                </a:solidFill>
                <a:latin typeface="Open Sans Hebrew Condensed Ligh" panose="00000406000000000000" pitchFamily="2" charset="-79"/>
                <a:ea typeface="+mj-ea"/>
                <a:cs typeface="Open Sans Hebrew Condensed Ligh" panose="00000406000000000000" pitchFamily="2" charset="-79"/>
              </a:rPr>
              <a:t>Dealing with regulatory approvals and restrictions in Israel and China; </a:t>
            </a:r>
          </a:p>
          <a:p>
            <a:pPr marL="342900" lvl="0" indent="-342900" algn="l" rtl="0">
              <a:lnSpc>
                <a:spcPct val="150000"/>
              </a:lnSpc>
              <a:spcAft>
                <a:spcPts val="0"/>
              </a:spcAft>
              <a:buClr>
                <a:srgbClr val="81CCFA"/>
              </a:buClr>
              <a:buFont typeface="Wingdings" panose="05000000000000000000" pitchFamily="2" charset="2"/>
              <a:buChar char=""/>
            </a:pPr>
            <a:r>
              <a:rPr lang="en-US" sz="900" dirty="0">
                <a:solidFill>
                  <a:srgbClr val="FFFFFF"/>
                </a:solidFill>
                <a:latin typeface="Open Sans Hebrew Condensed Ligh" panose="00000406000000000000" pitchFamily="2" charset="-79"/>
                <a:ea typeface="+mj-ea"/>
                <a:cs typeface="Open Sans Hebrew Condensed Ligh" panose="00000406000000000000" pitchFamily="2" charset="-79"/>
              </a:rPr>
              <a:t>Rich work experience with consultants and experts in China, in accompanying transactions.  </a:t>
            </a:r>
          </a:p>
          <a:p>
            <a:pPr algn="l" rtl="0">
              <a:lnSpc>
                <a:spcPct val="150000"/>
              </a:lnSpc>
            </a:pPr>
            <a:r>
              <a:rPr lang="en-US" sz="900" dirty="0">
                <a:solidFill>
                  <a:srgbClr val="FFFFFF"/>
                </a:solidFill>
                <a:latin typeface="Open Sans Hebrew Condensed Ligh" panose="00000406000000000000" pitchFamily="2" charset="-79"/>
                <a:ea typeface="+mj-ea"/>
                <a:cs typeface="Open Sans Hebrew Condensed Ligh" panose="00000406000000000000" pitchFamily="2" charset="-79"/>
              </a:rPr>
              <a:t> </a:t>
            </a:r>
          </a:p>
          <a:p>
            <a:pPr algn="l" rtl="0">
              <a:lnSpc>
                <a:spcPct val="150000"/>
              </a:lnSpc>
            </a:pPr>
            <a:r>
              <a:rPr lang="en-US" sz="900" dirty="0">
                <a:solidFill>
                  <a:srgbClr val="FFFFFF"/>
                </a:solidFill>
                <a:latin typeface="Open Sans Hebrew Condensed Ligh" panose="00000406000000000000" pitchFamily="2" charset="-79"/>
                <a:ea typeface="+mj-ea"/>
                <a:cs typeface="Open Sans Hebrew Condensed Ligh" panose="00000406000000000000" pitchFamily="2" charset="-79"/>
              </a:rPr>
              <a:t> </a:t>
            </a:r>
          </a:p>
          <a:p>
            <a:pPr marL="342900" indent="-342900" algn="l">
              <a:lnSpc>
                <a:spcPct val="150000"/>
              </a:lnSpc>
              <a:buClr>
                <a:srgbClr val="81CCFA"/>
              </a:buClr>
              <a:buFont typeface="Arial" panose="020B0604020202020204" pitchFamily="34" charset="0"/>
              <a:buChar char="•"/>
            </a:pPr>
            <a:endParaRPr lang="en-US" sz="900" dirty="0">
              <a:solidFill>
                <a:srgbClr val="FFFFFF"/>
              </a:solidFill>
              <a:latin typeface="Open Sans Hebrew Condensed Ligh" panose="00000406000000000000" pitchFamily="2" charset="-79"/>
              <a:ea typeface="+mj-ea"/>
              <a:cs typeface="Open Sans Hebrew Condensed Ligh" panose="00000406000000000000" pitchFamily="2" charset="-79"/>
            </a:endParaRPr>
          </a:p>
        </p:txBody>
      </p:sp>
    </p:spTree>
    <p:extLst>
      <p:ext uri="{BB962C8B-B14F-4D97-AF65-F5344CB8AC3E}">
        <p14:creationId xmlns:p14="http://schemas.microsoft.com/office/powerpoint/2010/main" val="1779963042"/>
      </p:ext>
    </p:extLst>
  </p:cSld>
  <p:clrMapOvr>
    <a:masterClrMapping/>
  </p:clrMapOvr>
</p:sld>
</file>

<file path=ppt/theme/theme1.xml><?xml version="1.0" encoding="utf-8"?>
<a:theme xmlns:a="http://schemas.openxmlformats.org/drawingml/2006/main" name="ערכת נושא Office">
  <a:themeElements>
    <a:clrScheme name="ערכת נושא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ערכת נושא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ערכת נושא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1020</TotalTime>
  <Words>583</Words>
  <Application>Microsoft Office PowerPoint</Application>
  <PresentationFormat>נייר A4 ‏(210x297 מ"מ)</PresentationFormat>
  <Paragraphs>22</Paragraphs>
  <Slides>1</Slides>
  <Notes>0</Notes>
  <HiddenSlides>0</HiddenSlides>
  <MMClips>0</MMClips>
  <ScaleCrop>false</ScaleCrop>
  <HeadingPairs>
    <vt:vector size="6" baseType="variant">
      <vt:variant>
        <vt:lpstr>גופנים בשימוש</vt:lpstr>
      </vt:variant>
      <vt:variant>
        <vt:i4>6</vt:i4>
      </vt:variant>
      <vt:variant>
        <vt:lpstr>ערכת נושא</vt:lpstr>
      </vt:variant>
      <vt:variant>
        <vt:i4>1</vt:i4>
      </vt:variant>
      <vt:variant>
        <vt:lpstr>כותרות שקופיות</vt:lpstr>
      </vt:variant>
      <vt:variant>
        <vt:i4>1</vt:i4>
      </vt:variant>
    </vt:vector>
  </HeadingPairs>
  <TitlesOfParts>
    <vt:vector size="8" baseType="lpstr">
      <vt:lpstr>Arial</vt:lpstr>
      <vt:lpstr>Calibri</vt:lpstr>
      <vt:lpstr>Calibri Light</vt:lpstr>
      <vt:lpstr>Open Sans Hebrew Condensed Extr</vt:lpstr>
      <vt:lpstr>Open Sans Hebrew Condensed Ligh</vt:lpstr>
      <vt:lpstr>Wingdings</vt:lpstr>
      <vt:lpstr>ערכת נושא Office</vt:lpstr>
      <vt:lpstr>מצגת של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Einat Elfasi</dc:creator>
  <cp:lastModifiedBy>Einat Elfasi</cp:lastModifiedBy>
  <cp:revision>12</cp:revision>
  <dcterms:created xsi:type="dcterms:W3CDTF">2022-02-23T20:20:19Z</dcterms:created>
  <dcterms:modified xsi:type="dcterms:W3CDTF">2022-02-27T20:05:29Z</dcterms:modified>
</cp:coreProperties>
</file>